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5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45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46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6" r:id="rId4"/>
    <p:sldMasterId id="2147483667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39" Target="slides/slide32.xml"/><Relationship Type="http://schemas.openxmlformats.org/officeDocument/2006/relationships/slide" Id="rId38" Target="slides/slide31.xml"/><Relationship Type="http://schemas.openxmlformats.org/officeDocument/2006/relationships/slide" Id="rId37" Target="slides/slide30.xml"/><Relationship Type="http://schemas.openxmlformats.org/officeDocument/2006/relationships/slide" Id="rId36" Target="slides/slide29.xml"/><Relationship Type="http://schemas.openxmlformats.org/officeDocument/2006/relationships/slide" Id="rId30" Target="slides/slide23.xml"/><Relationship Type="http://schemas.openxmlformats.org/officeDocument/2006/relationships/slide" Id="rId31" Target="slides/slide24.xml"/><Relationship Type="http://schemas.openxmlformats.org/officeDocument/2006/relationships/slide" Id="rId34" Target="slides/slide27.xml"/><Relationship Type="http://schemas.openxmlformats.org/officeDocument/2006/relationships/slide" Id="rId35" Target="slides/slide28.xml"/><Relationship Type="http://schemas.openxmlformats.org/officeDocument/2006/relationships/slide" Id="rId32" Target="slides/slide25.xml"/><Relationship Type="http://schemas.openxmlformats.org/officeDocument/2006/relationships/slide" Id="rId33" Target="slides/slide26.xml"/><Relationship Type="http://schemas.openxmlformats.org/officeDocument/2006/relationships/slide" Id="rId48" Target="slides/slide41.xml"/><Relationship Type="http://schemas.openxmlformats.org/officeDocument/2006/relationships/slide" Id="rId47" Target="slides/slide40.xml"/><Relationship Type="http://schemas.openxmlformats.org/officeDocument/2006/relationships/slide" Id="rId49" Target="slides/slide42.xml"/><Relationship Type="http://schemas.openxmlformats.org/officeDocument/2006/relationships/presProps" Id="rId2" Target="presProps.xml"/><Relationship Type="http://schemas.openxmlformats.org/officeDocument/2006/relationships/theme" Id="rId1" Target="theme/theme5.xml"/><Relationship Type="http://schemas.openxmlformats.org/officeDocument/2006/relationships/slide" Id="rId40" Target="slides/slide33.xml"/><Relationship Type="http://schemas.openxmlformats.org/officeDocument/2006/relationships/slideMaster" Id="rId4" Target="slideMasters/slideMaster1.xml"/><Relationship Type="http://schemas.openxmlformats.org/officeDocument/2006/relationships/slide" Id="rId41" Target="slides/slide34.xml"/><Relationship Type="http://schemas.openxmlformats.org/officeDocument/2006/relationships/tableStyles" Id="rId3" Target="tableStyles.xml"/><Relationship Type="http://schemas.openxmlformats.org/officeDocument/2006/relationships/slide" Id="rId42" Target="slides/slide35.xml"/><Relationship Type="http://schemas.openxmlformats.org/officeDocument/2006/relationships/slide" Id="rId43" Target="slides/slide36.xml"/><Relationship Type="http://schemas.openxmlformats.org/officeDocument/2006/relationships/slide" Id="rId44" Target="slides/slide37.xml"/><Relationship Type="http://schemas.openxmlformats.org/officeDocument/2006/relationships/slide" Id="rId45" Target="slides/slide38.xml"/><Relationship Type="http://schemas.openxmlformats.org/officeDocument/2006/relationships/slide" Id="rId46" Target="slides/slide39.xml"/><Relationship Type="http://schemas.openxmlformats.org/officeDocument/2006/relationships/slide" Id="rId9" Target="slides/slide2.xml"/><Relationship Type="http://schemas.openxmlformats.org/officeDocument/2006/relationships/slideMaster" Id="rId6" Target="slideMasters/slideMaster3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1.xml"/><Relationship Type="http://schemas.openxmlformats.org/officeDocument/2006/relationships/notesMaster" Id="rId7" Target="notesMasters/notesMaster1.xml"/><Relationship Type="http://schemas.openxmlformats.org/officeDocument/2006/relationships/slide" Id="rId19" Target="slides/slide12.xml"/><Relationship Type="http://schemas.openxmlformats.org/officeDocument/2006/relationships/slide" Id="rId18" Target="slides/slide11.xml"/><Relationship Type="http://schemas.openxmlformats.org/officeDocument/2006/relationships/slide" Id="rId17" Target="slides/slide10.xml"/><Relationship Type="http://schemas.openxmlformats.org/officeDocument/2006/relationships/slide" Id="rId16" Target="slides/slide9.xml"/><Relationship Type="http://schemas.openxmlformats.org/officeDocument/2006/relationships/slide" Id="rId15" Target="slides/slide8.xml"/><Relationship Type="http://schemas.openxmlformats.org/officeDocument/2006/relationships/slide" Id="rId14" Target="slides/slide7.xml"/><Relationship Type="http://schemas.openxmlformats.org/officeDocument/2006/relationships/slide" Id="rId12" Target="slides/slide5.xml"/><Relationship Type="http://schemas.openxmlformats.org/officeDocument/2006/relationships/slide" Id="rId13" Target="slides/slide6.xml"/><Relationship Type="http://schemas.openxmlformats.org/officeDocument/2006/relationships/slide" Id="rId10" Target="slides/slide3.xml"/><Relationship Type="http://schemas.openxmlformats.org/officeDocument/2006/relationships/slide" Id="rId11" Target="slides/slide4.xml"/><Relationship Type="http://schemas.openxmlformats.org/officeDocument/2006/relationships/slide" Id="rId55" Target="slides/slide48.xml"/><Relationship Type="http://schemas.openxmlformats.org/officeDocument/2006/relationships/slide" Id="rId54" Target="slides/slide47.xml"/><Relationship Type="http://schemas.openxmlformats.org/officeDocument/2006/relationships/slide" Id="rId53" Target="slides/slide46.xml"/><Relationship Type="http://schemas.openxmlformats.org/officeDocument/2006/relationships/slide" Id="rId52" Target="slides/slide45.xml"/><Relationship Type="http://schemas.openxmlformats.org/officeDocument/2006/relationships/slide" Id="rId51" Target="slides/slide44.xml"/><Relationship Type="http://schemas.openxmlformats.org/officeDocument/2006/relationships/slide" Id="rId50" Target="slides/slide43.xml"/><Relationship Type="http://schemas.openxmlformats.org/officeDocument/2006/relationships/slide" Id="rId29" Target="slides/slide22.xml"/><Relationship Type="http://schemas.openxmlformats.org/officeDocument/2006/relationships/slide" Id="rId26" Target="slides/slide19.xml"/><Relationship Type="http://schemas.openxmlformats.org/officeDocument/2006/relationships/slide" Id="rId25" Target="slides/slide18.xml"/><Relationship Type="http://schemas.openxmlformats.org/officeDocument/2006/relationships/slide" Id="rId28" Target="slides/slide21.xml"/><Relationship Type="http://schemas.openxmlformats.org/officeDocument/2006/relationships/slide" Id="rId27" Target="slides/slide20.xml"/><Relationship Type="http://schemas.openxmlformats.org/officeDocument/2006/relationships/slide" Id="rId21" Target="slides/slide14.xml"/><Relationship Type="http://schemas.openxmlformats.org/officeDocument/2006/relationships/slide" Id="rId22" Target="slides/slide15.xml"/><Relationship Type="http://schemas.openxmlformats.org/officeDocument/2006/relationships/slide" Id="rId23" Target="slides/slide16.xml"/><Relationship Type="http://schemas.openxmlformats.org/officeDocument/2006/relationships/slide" Id="rId24" Target="slides/slide17.xml"/><Relationship Type="http://schemas.openxmlformats.org/officeDocument/2006/relationships/slide" Id="rId20" Target="slides/slide13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3" id="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" id="94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5" id="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6" id="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7" id="14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8" id="14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3" id="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4" id="15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5" id="15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1" id="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" id="1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3" id="1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7" id="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8" id="1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9" id="16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2" id="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3" id="1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4" id="1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9" id="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0" id="18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1" id="18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4" id="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5" id="18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6" id="18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0" id="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1" id="1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2" id="1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3" id="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4" id="20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5" id="20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9" id="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" id="1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1" id="1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9" id="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0" id="2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1" id="2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5" id="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6" id="2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7" id="2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1" id="2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2" id="2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3" id="2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6" id="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7" id="22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8" id="22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3" id="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4" id="2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5" id="2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8" id="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9" id="23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0" id="24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4" id="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5" id="2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6" id="2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0" id="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1" id="25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2" id="25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6" id="2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7" id="25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8" id="25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1" id="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2" id="2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3" id="2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4" id="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5" id="10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6" id="10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7" id="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8" id="26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9" id="26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2" id="2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3" id="27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74" id="27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77" id="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8" id="27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79" id="27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2" id="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3" id="28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84" id="28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88" id="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9" id="28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90" id="29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94" id="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5" id="29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96" id="29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00" id="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1" id="30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02" id="30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05" id="3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6" id="30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07" id="30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11" id="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2" id="3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3" id="3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16" id="3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7" id="3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18" id="3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9" id="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0" id="11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1" id="11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2" id="3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3" id="3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24" id="3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28" id="3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9" id="32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0" id="33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34" id="3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5" id="33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36" id="33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39" id="3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0" id="34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41" id="34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45" id="3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6" id="34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47" id="34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1" id="3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2" id="35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3" id="35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57" id="3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8" id="3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59" id="3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3" id="3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4" id="3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65" id="3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369" id="3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70" id="37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371" id="37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6" id="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7" id="11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8" id="11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1" id="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2" id="12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3" id="12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2" id="13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8" id="13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1" id="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2" id="14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3" id="14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>
            <a:off y="4056001" x="381000"/>
            <a:ext cy="803275" cx="2835275"/>
          </a:xfrm>
          <a:custGeom>
            <a:pathLst>
              <a:path extrusionOk="0" h="1012" w="3572">
                <a:moveTo>
                  <a:pt y="303" x="1427"/>
                </a:moveTo>
                <a:lnTo>
                  <a:pt y="303" x="1427"/>
                </a:lnTo>
                <a:lnTo>
                  <a:pt y="0" x="1427"/>
                </a:lnTo>
                <a:lnTo>
                  <a:pt y="0" x="0"/>
                </a:lnTo>
                <a:lnTo>
                  <a:pt y="594" x="0"/>
                </a:lnTo>
                <a:lnTo>
                  <a:pt y="594" x="0"/>
                </a:lnTo>
                <a:lnTo>
                  <a:pt y="615" x="0"/>
                </a:lnTo>
                <a:lnTo>
                  <a:pt y="636" x="1"/>
                </a:lnTo>
                <a:lnTo>
                  <a:pt y="658" x="5"/>
                </a:lnTo>
                <a:lnTo>
                  <a:pt y="679" x="10"/>
                </a:lnTo>
                <a:lnTo>
                  <a:pt y="698" x="16"/>
                </a:lnTo>
                <a:lnTo>
                  <a:pt y="718" x="23"/>
                </a:lnTo>
                <a:lnTo>
                  <a:pt y="738" x="31"/>
                </a:lnTo>
                <a:lnTo>
                  <a:pt y="757" x="39"/>
                </a:lnTo>
                <a:lnTo>
                  <a:pt y="775" x="49"/>
                </a:lnTo>
                <a:lnTo>
                  <a:pt y="793" x="60"/>
                </a:lnTo>
                <a:lnTo>
                  <a:pt y="811" x="73"/>
                </a:lnTo>
                <a:lnTo>
                  <a:pt y="827" x="86"/>
                </a:lnTo>
                <a:lnTo>
                  <a:pt y="844" x="99"/>
                </a:lnTo>
                <a:lnTo>
                  <a:pt y="860" x="114"/>
                </a:lnTo>
                <a:lnTo>
                  <a:pt y="875" x="130"/>
                </a:lnTo>
                <a:lnTo>
                  <a:pt y="889" x="147"/>
                </a:lnTo>
                <a:lnTo>
                  <a:pt y="902" x="165"/>
                </a:lnTo>
                <a:lnTo>
                  <a:pt y="917" x="183"/>
                </a:lnTo>
                <a:lnTo>
                  <a:pt y="929" x="202"/>
                </a:lnTo>
                <a:lnTo>
                  <a:pt y="940" x="222"/>
                </a:lnTo>
                <a:lnTo>
                  <a:pt y="951" x="243"/>
                </a:lnTo>
                <a:lnTo>
                  <a:pt y="961" x="264"/>
                </a:lnTo>
                <a:lnTo>
                  <a:pt y="971" x="285"/>
                </a:lnTo>
                <a:lnTo>
                  <a:pt y="979" x="308"/>
                </a:lnTo>
                <a:lnTo>
                  <a:pt y="986" x="331"/>
                </a:lnTo>
                <a:lnTo>
                  <a:pt y="992" x="354"/>
                </a:lnTo>
                <a:lnTo>
                  <a:pt y="999" x="378"/>
                </a:lnTo>
                <a:lnTo>
                  <a:pt y="1004" x="403"/>
                </a:lnTo>
                <a:lnTo>
                  <a:pt y="1007" x="427"/>
                </a:lnTo>
                <a:lnTo>
                  <a:pt y="1010" x="454"/>
                </a:lnTo>
                <a:lnTo>
                  <a:pt y="1012" x="478"/>
                </a:lnTo>
                <a:lnTo>
                  <a:pt y="1012" x="504"/>
                </a:lnTo>
                <a:lnTo>
                  <a:pt y="1012" x="3572"/>
                </a:lnTo>
                <a:lnTo>
                  <a:pt y="760" x="3572"/>
                </a:lnTo>
                <a:lnTo>
                  <a:pt y="760" x="1882"/>
                </a:lnTo>
                <a:lnTo>
                  <a:pt y="760" x="1882"/>
                </a:lnTo>
                <a:lnTo>
                  <a:pt y="759" x="1859"/>
                </a:lnTo>
                <a:lnTo>
                  <a:pt y="757" x="1836"/>
                </a:lnTo>
                <a:lnTo>
                  <a:pt y="754" x="1814"/>
                </a:lnTo>
                <a:lnTo>
                  <a:pt y="751" x="1791"/>
                </a:lnTo>
                <a:lnTo>
                  <a:pt y="746" x="1768"/>
                </a:lnTo>
                <a:lnTo>
                  <a:pt y="739" x="1747"/>
                </a:lnTo>
                <a:lnTo>
                  <a:pt y="733" x="1725"/>
                </a:lnTo>
                <a:lnTo>
                  <a:pt y="724" x="1704"/>
                </a:lnTo>
                <a:lnTo>
                  <a:pt y="715" x="1685"/>
                </a:lnTo>
                <a:lnTo>
                  <a:pt y="705" x="1665"/>
                </a:lnTo>
                <a:lnTo>
                  <a:pt y="693" x="1645"/>
                </a:lnTo>
                <a:lnTo>
                  <a:pt y="682" x="1627"/>
                </a:lnTo>
                <a:lnTo>
                  <a:pt y="669" x="1609"/>
                </a:lnTo>
                <a:lnTo>
                  <a:pt y="656" x="1592"/>
                </a:lnTo>
                <a:lnTo>
                  <a:pt y="641" x="1575"/>
                </a:lnTo>
                <a:lnTo>
                  <a:pt y="627" x="1560"/>
                </a:lnTo>
                <a:lnTo>
                  <a:pt y="610" x="1544"/>
                </a:lnTo>
                <a:lnTo>
                  <a:pt y="594" x="1529"/>
                </a:lnTo>
                <a:lnTo>
                  <a:pt y="576" x="1516"/>
                </a:lnTo>
                <a:lnTo>
                  <a:pt y="558" x="1503"/>
                </a:lnTo>
                <a:lnTo>
                  <a:pt y="540" x="1492"/>
                </a:lnTo>
                <a:lnTo>
                  <a:pt y="520" x="1480"/>
                </a:lnTo>
                <a:lnTo>
                  <a:pt y="501" x="1471"/>
                </a:lnTo>
                <a:lnTo>
                  <a:pt y="481" x="1463"/>
                </a:lnTo>
                <a:lnTo>
                  <a:pt y="460" x="1454"/>
                </a:lnTo>
                <a:lnTo>
                  <a:pt y="439" x="1446"/>
                </a:lnTo>
                <a:lnTo>
                  <a:pt y="418" x="1440"/>
                </a:lnTo>
                <a:lnTo>
                  <a:pt y="395" x="1435"/>
                </a:lnTo>
                <a:lnTo>
                  <a:pt y="372" x="1432"/>
                </a:lnTo>
                <a:lnTo>
                  <a:pt y="349" x="1428"/>
                </a:lnTo>
                <a:lnTo>
                  <a:pt y="326" x="1427"/>
                </a:lnTo>
                <a:lnTo>
                  <a:pt y="303" x="1427"/>
                </a:lnTo>
                <a:lnTo>
                  <a:pt y="303" x="1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9" id="9"/>
          <p:cNvSpPr/>
          <p:nvPr/>
        </p:nvSpPr>
        <p:spPr>
          <a:xfrm>
            <a:off y="4659251" x="6781800"/>
            <a:ext cy="736601" cx="1903412"/>
          </a:xfrm>
          <a:custGeom>
            <a:pathLst>
              <a:path extrusionOk="0" h="927" w="2398">
                <a:moveTo>
                  <a:pt y="708" x="971"/>
                </a:moveTo>
                <a:lnTo>
                  <a:pt y="708" x="971"/>
                </a:lnTo>
                <a:lnTo>
                  <a:pt y="927" x="971"/>
                </a:lnTo>
                <a:lnTo>
                  <a:pt y="927" x="2398"/>
                </a:lnTo>
                <a:lnTo>
                  <a:pt y="418" x="2398"/>
                </a:lnTo>
                <a:lnTo>
                  <a:pt y="418" x="2398"/>
                </a:lnTo>
                <a:lnTo>
                  <a:pt y="395" x="2398"/>
                </a:lnTo>
                <a:lnTo>
                  <a:pt y="374" x="2395"/>
                </a:lnTo>
                <a:lnTo>
                  <a:pt y="354" x="2392"/>
                </a:lnTo>
                <a:lnTo>
                  <a:pt y="333" x="2389"/>
                </a:lnTo>
                <a:lnTo>
                  <a:pt y="313" x="2382"/>
                </a:lnTo>
                <a:lnTo>
                  <a:pt y="294" x="2375"/>
                </a:lnTo>
                <a:lnTo>
                  <a:pt y="274" x="2367"/>
                </a:lnTo>
                <a:lnTo>
                  <a:pt y="254" x="2359"/>
                </a:lnTo>
                <a:lnTo>
                  <a:pt y="236" x="2348"/>
                </a:lnTo>
                <a:lnTo>
                  <a:pt y="219" x="2338"/>
                </a:lnTo>
                <a:lnTo>
                  <a:pt y="201" x="2325"/>
                </a:lnTo>
                <a:lnTo>
                  <a:pt y="184" x="2312"/>
                </a:lnTo>
                <a:lnTo>
                  <a:pt y="168" x="2299"/>
                </a:lnTo>
                <a:lnTo>
                  <a:pt y="152" x="2282"/>
                </a:lnTo>
                <a:lnTo>
                  <a:pt y="137" x="2268"/>
                </a:lnTo>
                <a:lnTo>
                  <a:pt y="122" x="2250"/>
                </a:lnTo>
                <a:lnTo>
                  <a:pt y="108" x="2233"/>
                </a:lnTo>
                <a:lnTo>
                  <a:pt y="94" x="2214"/>
                </a:lnTo>
                <a:lnTo>
                  <a:pt y="83" x="2196"/>
                </a:lnTo>
                <a:lnTo>
                  <a:pt y="70" x="2176"/>
                </a:lnTo>
                <a:lnTo>
                  <a:pt y="60" x="2155"/>
                </a:lnTo>
                <a:lnTo>
                  <a:pt y="50" x="2134"/>
                </a:lnTo>
                <a:lnTo>
                  <a:pt y="41" x="2113"/>
                </a:lnTo>
                <a:lnTo>
                  <a:pt y="32" x="2090"/>
                </a:lnTo>
                <a:lnTo>
                  <a:pt y="24" x="2067"/>
                </a:lnTo>
                <a:lnTo>
                  <a:pt y="18" x="2044"/>
                </a:lnTo>
                <a:lnTo>
                  <a:pt y="13" x="2020"/>
                </a:lnTo>
                <a:lnTo>
                  <a:pt y="8" x="1995"/>
                </a:lnTo>
                <a:lnTo>
                  <a:pt y="5" x="1971"/>
                </a:lnTo>
                <a:lnTo>
                  <a:pt y="1" x="1944"/>
                </a:lnTo>
                <a:lnTo>
                  <a:pt y="0" x="1920"/>
                </a:lnTo>
                <a:lnTo>
                  <a:pt y="0" x="1894"/>
                </a:lnTo>
                <a:lnTo>
                  <a:pt y="0" x="0"/>
                </a:lnTo>
                <a:lnTo>
                  <a:pt y="251" x="0"/>
                </a:lnTo>
                <a:lnTo>
                  <a:pt y="251" x="514"/>
                </a:lnTo>
                <a:lnTo>
                  <a:pt y="251" x="514"/>
                </a:lnTo>
                <a:lnTo>
                  <a:pt y="251" x="539"/>
                </a:lnTo>
                <a:lnTo>
                  <a:pt y="254" x="562"/>
                </a:lnTo>
                <a:lnTo>
                  <a:pt y="256" x="585"/>
                </a:lnTo>
                <a:lnTo>
                  <a:pt y="261" x="607"/>
                </a:lnTo>
                <a:lnTo>
                  <a:pt y="266" x="629"/>
                </a:lnTo>
                <a:lnTo>
                  <a:pt y="272" x="651"/>
                </a:lnTo>
                <a:lnTo>
                  <a:pt y="279" x="673"/>
                </a:lnTo>
                <a:lnTo>
                  <a:pt y="287" x="692"/>
                </a:lnTo>
                <a:lnTo>
                  <a:pt y="297" x="713"/>
                </a:lnTo>
                <a:lnTo>
                  <a:pt y="307" x="733"/>
                </a:lnTo>
                <a:lnTo>
                  <a:pt y="318" x="753"/>
                </a:lnTo>
                <a:lnTo>
                  <a:pt y="330" x="771"/>
                </a:lnTo>
                <a:lnTo>
                  <a:pt y="343" x="789"/>
                </a:lnTo>
                <a:lnTo>
                  <a:pt y="356" x="805"/>
                </a:lnTo>
                <a:lnTo>
                  <a:pt y="370" x="823"/>
                </a:lnTo>
                <a:lnTo>
                  <a:pt y="385" x="838"/>
                </a:lnTo>
                <a:lnTo>
                  <a:pt y="401" x="854"/>
                </a:lnTo>
                <a:lnTo>
                  <a:pt y="418" x="867"/>
                </a:lnTo>
                <a:lnTo>
                  <a:pt y="434" x="882"/>
                </a:lnTo>
                <a:lnTo>
                  <a:pt y="452" x="893"/>
                </a:lnTo>
                <a:lnTo>
                  <a:pt y="472" x="906"/>
                </a:lnTo>
                <a:lnTo>
                  <a:pt y="491" x="918"/>
                </a:lnTo>
                <a:lnTo>
                  <a:pt y="511" x="927"/>
                </a:lnTo>
                <a:lnTo>
                  <a:pt y="530" x="936"/>
                </a:lnTo>
                <a:lnTo>
                  <a:pt y="552" x="944"/>
                </a:lnTo>
                <a:lnTo>
                  <a:pt y="573" x="952"/>
                </a:lnTo>
                <a:lnTo>
                  <a:pt y="594" x="957"/>
                </a:lnTo>
                <a:lnTo>
                  <a:pt y="617" x="963"/>
                </a:lnTo>
                <a:lnTo>
                  <a:pt y="638" x="967"/>
                </a:lnTo>
                <a:lnTo>
                  <a:pt y="661" x="970"/>
                </a:lnTo>
                <a:lnTo>
                  <a:pt y="685" x="971"/>
                </a:lnTo>
                <a:lnTo>
                  <a:pt y="708" x="971"/>
                </a:lnTo>
                <a:lnTo>
                  <a:pt y="708" x="9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0" id="10"/>
          <p:cNvSpPr/>
          <p:nvPr/>
        </p:nvSpPr>
        <p:spPr>
          <a:xfrm>
            <a:off y="0" x="381000"/>
            <a:ext cy="3962399" cx="1136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1" id="11"/>
          <p:cNvSpPr/>
          <p:nvPr/>
        </p:nvSpPr>
        <p:spPr>
          <a:xfrm>
            <a:off y="4659251" x="3268663"/>
            <a:ext cy="200099" cx="17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2" id="12"/>
          <p:cNvSpPr/>
          <p:nvPr/>
        </p:nvSpPr>
        <p:spPr>
          <a:xfrm>
            <a:off y="4659251" x="5021262"/>
            <a:ext cy="200099" cx="1684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3" id="13"/>
          <p:cNvSpPr/>
          <p:nvPr/>
        </p:nvSpPr>
        <p:spPr>
          <a:xfrm>
            <a:off y="5449826" x="7546975"/>
            <a:ext cy="1409700" cx="1139824"/>
          </a:xfrm>
          <a:custGeom>
            <a:pathLst>
              <a:path extrusionOk="0" h="1776" w="1437">
                <a:moveTo>
                  <a:pt y="1776" x="1435"/>
                </a:moveTo>
                <a:lnTo>
                  <a:pt y="1776" x="0"/>
                </a:lnTo>
                <a:lnTo>
                  <a:pt y="0" x="2"/>
                </a:lnTo>
                <a:lnTo>
                  <a:pt y="0" x="1437"/>
                </a:lnTo>
                <a:lnTo>
                  <a:pt y="1776" x="14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4" id="14"/>
          <p:cNvSpPr txBox="1"/>
          <p:nvPr>
            <p:ph type="ctrTitle"/>
          </p:nvPr>
        </p:nvSpPr>
        <p:spPr>
          <a:xfrm>
            <a:off y="2916233" x="2220060"/>
            <a:ext cy="1650599" cx="47100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subTitle" idx="1"/>
          </p:nvPr>
        </p:nvSpPr>
        <p:spPr>
          <a:xfrm>
            <a:off y="4974907" x="2220060"/>
            <a:ext cy="884999" cx="47100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67" id="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8" id="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71" id="7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7" id="77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0" id="80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81" id="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" id="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83" id="83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84" id="84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85" id="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6" id="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89" id="8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6" id="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" id="17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8" id="18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9" id="19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0" id="20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1" id="21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2" id="22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indent="-342900" marL="800100" rtl="0">
              <a:defRPr>
                <a:solidFill>
                  <a:schemeClr val="lt2"/>
                </a:solidFill>
              </a:defRPr>
            </a:lvl2pPr>
            <a:lvl3pPr indent="-342900" marL="1257300" rtl="0">
              <a:defRPr>
                <a:solidFill>
                  <a:schemeClr val="lt2"/>
                </a:solidFill>
              </a:defRPr>
            </a:lvl3pPr>
            <a:lvl4pPr indent="-285750" marL="1657350" rtl="0">
              <a:defRPr>
                <a:solidFill>
                  <a:schemeClr val="lt2"/>
                </a:solidFill>
              </a:defRPr>
            </a:lvl4pPr>
            <a:lvl5pPr indent="-285750" marL="2114550" rtl="0">
              <a:defRPr sz="1800">
                <a:solidFill>
                  <a:schemeClr val="lt2"/>
                </a:solidFill>
              </a:defRPr>
            </a:lvl5pPr>
            <a:lvl6pPr indent="-285750" marL="2571750" rtl="0">
              <a:defRPr sz="1800">
                <a:solidFill>
                  <a:schemeClr val="lt2"/>
                </a:solidFill>
              </a:defRPr>
            </a:lvl6pPr>
            <a:lvl7pPr indent="-285750" marL="3028950" rtl="0">
              <a:defRPr sz="1800">
                <a:solidFill>
                  <a:schemeClr val="lt2"/>
                </a:solidFill>
              </a:defRPr>
            </a:lvl7pPr>
            <a:lvl8pPr indent="-285750" marL="3486150" rtl="0">
              <a:defRPr sz="1800">
                <a:solidFill>
                  <a:schemeClr val="lt2"/>
                </a:solidFill>
              </a:defRPr>
            </a:lvl8pPr>
            <a:lvl9pPr indent="-285750" marL="3943350"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23" id="23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24" id="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" id="25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6" id="26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7" id="27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8" id="28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9" id="29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579562" x="854948"/>
            <a:ext cy="4988100" cx="3859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31" id="31"/>
          <p:cNvSpPr txBox="1"/>
          <p:nvPr>
            <p:ph type="body" idx="2"/>
          </p:nvPr>
        </p:nvSpPr>
        <p:spPr>
          <a:xfrm>
            <a:off y="1579562" x="4827083"/>
            <a:ext cy="4988100" cx="3859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32" id="3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3" id="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" id="34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5" id="35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6" id="36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7" id="37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8" id="38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9" id="3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/>
          <p:nvPr/>
        </p:nvSpPr>
        <p:spPr>
          <a:xfrm rot="10800000" flipH="1">
            <a:off y="5333978" x="228600"/>
            <a:ext cy="1527698" cx="2208225"/>
          </a:xfrm>
          <a:custGeom>
            <a:pathLst>
              <a:path extrusionOk="0" h="18832" w="10000">
                <a:moveTo>
                  <a:pt y="11895" x="2283"/>
                </a:moveTo>
                <a:lnTo>
                  <a:pt y="11895" x="2283"/>
                </a:lnTo>
                <a:cubicBezTo>
                  <a:pt y="7997" x="2258"/>
                  <a:pt y="3898" x="2271"/>
                  <a:pt y="0" x="2246"/>
                </a:cubicBezTo>
                <a:lnTo>
                  <a:pt y="98" x="37"/>
                </a:lnTo>
                <a:cubicBezTo>
                  <a:pt y="4986" x="25"/>
                  <a:pt y="9874" x="12"/>
                  <a:pt y="14762" x="0"/>
                </a:cubicBezTo>
                <a:lnTo>
                  <a:pt y="14762" x="0"/>
                </a:lnTo>
                <a:lnTo>
                  <a:pt y="14967" x="0"/>
                </a:lnTo>
                <a:cubicBezTo>
                  <a:pt y="15036" x="2"/>
                  <a:pt y="15104" x="5"/>
                  <a:pt y="15173" x="7"/>
                </a:cubicBezTo>
                <a:cubicBezTo>
                  <a:pt y="15241" x="11"/>
                  <a:pt y="15310" x="14"/>
                  <a:pt y="15378" x="18"/>
                </a:cubicBezTo>
                <a:cubicBezTo>
                  <a:pt y="15443" x="24"/>
                  <a:pt y="15509" x="30"/>
                  <a:pt y="15574" x="36"/>
                </a:cubicBezTo>
                <a:cubicBezTo>
                  <a:pt y="15642" x="42"/>
                  <a:pt y="15711" x="48"/>
                  <a:pt y="15779" x="54"/>
                </a:cubicBezTo>
                <a:cubicBezTo>
                  <a:pt y="15844" x="61"/>
                  <a:pt y="15910" x="68"/>
                  <a:pt y="15975" x="75"/>
                </a:cubicBezTo>
                <a:cubicBezTo>
                  <a:pt y="16037" x="85"/>
                  <a:pt y="16099" x="94"/>
                  <a:pt y="16161" x="104"/>
                </a:cubicBezTo>
                <a:cubicBezTo>
                  <a:pt y="16220" x="116"/>
                  <a:pt y="16278" x="128"/>
                  <a:pt y="16337" x="140"/>
                </a:cubicBezTo>
                <a:cubicBezTo>
                  <a:pt y="16402" x="152"/>
                  <a:pt y="16468" x="164"/>
                  <a:pt y="16533" x="176"/>
                </a:cubicBezTo>
                <a:cubicBezTo>
                  <a:pt y="16592" x="189"/>
                  <a:pt y="16650" x="203"/>
                  <a:pt y="16709" x="216"/>
                </a:cubicBezTo>
                <a:cubicBezTo>
                  <a:pt y="16761" x="230"/>
                  <a:pt y="16813" x="245"/>
                  <a:pt y="16865" x="259"/>
                </a:cubicBezTo>
                <a:cubicBezTo>
                  <a:pt y="16924" x="275"/>
                  <a:pt y="16982" x="290"/>
                  <a:pt y="17041" x="306"/>
                </a:cubicBezTo>
                <a:cubicBezTo>
                  <a:pt y="17097" x="324"/>
                  <a:pt y="17152" x="341"/>
                  <a:pt y="17208" x="359"/>
                </a:cubicBezTo>
                <a:cubicBezTo>
                  <a:pt y="17254" x="376"/>
                  <a:pt y="17299" x="393"/>
                  <a:pt y="17345" x="410"/>
                </a:cubicBezTo>
                <a:cubicBezTo>
                  <a:pt y="17400" x="430"/>
                  <a:pt y="17456" x="451"/>
                  <a:pt y="17511" x="471"/>
                </a:cubicBezTo>
                <a:cubicBezTo>
                  <a:pt y="17557" x="490"/>
                  <a:pt y="17602" x="509"/>
                  <a:pt y="17648" x="528"/>
                </a:cubicBezTo>
                <a:cubicBezTo>
                  <a:pt y="17690" x="550"/>
                  <a:pt y="17733" x="571"/>
                  <a:pt y="17775" x="593"/>
                </a:cubicBezTo>
                <a:cubicBezTo>
                  <a:pt y="17817" x="615"/>
                  <a:pt y="17860" x="636"/>
                  <a:pt y="17902" x="658"/>
                </a:cubicBezTo>
                <a:cubicBezTo>
                  <a:pt y="17945" x="681"/>
                  <a:pt y="17987" x="703"/>
                  <a:pt y="18030" x="726"/>
                </a:cubicBezTo>
                <a:lnTo>
                  <a:pt y="18147" x="798"/>
                </a:lnTo>
                <a:cubicBezTo>
                  <a:pt y="18180" x="822"/>
                  <a:pt y="18212" x="846"/>
                  <a:pt y="18245" x="870"/>
                </a:cubicBezTo>
                <a:lnTo>
                  <a:pt y="18353" x="945"/>
                </a:lnTo>
                <a:cubicBezTo>
                  <a:pt y="18379" x="973"/>
                  <a:pt y="18405" x="1000"/>
                  <a:pt y="18431" x="1028"/>
                </a:cubicBezTo>
                <a:cubicBezTo>
                  <a:pt y="18457" x="1053"/>
                  <a:pt y="18483" x="1079"/>
                  <a:pt y="18509" x="1104"/>
                </a:cubicBezTo>
                <a:lnTo>
                  <a:pt y="18597" x="1186"/>
                </a:lnTo>
                <a:lnTo>
                  <a:pt y="18656" x="1272"/>
                </a:lnTo>
                <a:cubicBezTo>
                  <a:pt y="18672" x="1302"/>
                  <a:pt y="18689" x="1332"/>
                  <a:pt y="18705" x="1362"/>
                </a:cubicBezTo>
                <a:cubicBezTo>
                  <a:pt y="18721" x="1391"/>
                  <a:pt y="18738" x="1420"/>
                  <a:pt y="18754" x="1449"/>
                </a:cubicBezTo>
                <a:cubicBezTo>
                  <a:pt y="18770" x="1479"/>
                  <a:pt y="18787" x="1508"/>
                  <a:pt y="18803" x="1538"/>
                </a:cubicBezTo>
                <a:lnTo>
                  <a:pt y="18812" x="1625"/>
                </a:lnTo>
                <a:cubicBezTo>
                  <a:pt y="18819" x="1656"/>
                  <a:pt y="18825" x="1687"/>
                  <a:pt y="18832" x="1718"/>
                </a:cubicBezTo>
                <a:lnTo>
                  <a:pt y="18832" x="1812"/>
                </a:lnTo>
                <a:lnTo>
                  <a:pt y="18832" x="10000"/>
                </a:lnTo>
                <a:lnTo>
                  <a:pt y="16278" x="10000"/>
                </a:lnTo>
                <a:lnTo>
                  <a:pt y="16278" x="3925"/>
                </a:lnTo>
                <a:lnTo>
                  <a:pt y="16278" x="3925"/>
                </a:lnTo>
                <a:lnTo>
                  <a:pt y="16278" x="3843"/>
                </a:lnTo>
                <a:cubicBezTo>
                  <a:pt y="16272" x="3814"/>
                  <a:pt y="16265" x="3785"/>
                  <a:pt y="16259" x="3756"/>
                </a:cubicBezTo>
                <a:lnTo>
                  <a:pt y="16229" x="3674"/>
                </a:lnTo>
                <a:cubicBezTo>
                  <a:pt y="16219" x="3649"/>
                  <a:pt y="16210" x="3623"/>
                  <a:pt y="16200" x="3598"/>
                </a:cubicBezTo>
                <a:cubicBezTo>
                  <a:pt y="16184" x="3570"/>
                  <a:pt y="16167" x="3543"/>
                  <a:pt y="16151" x="3515"/>
                </a:cubicBezTo>
                <a:lnTo>
                  <a:pt y="16082" x="3440"/>
                </a:lnTo>
                <a:lnTo>
                  <a:pt y="16024" x="3361"/>
                </a:lnTo>
                <a:cubicBezTo>
                  <a:pt y="15998" x="3336"/>
                  <a:pt y="15972" x="3310"/>
                  <a:pt y="15946" x="3285"/>
                </a:cubicBezTo>
                <a:lnTo>
                  <a:pt y="15857" x="3217"/>
                </a:lnTo>
                <a:cubicBezTo>
                  <a:pt y="15828" x="3193"/>
                  <a:pt y="15798" x="3169"/>
                  <a:pt y="15769" x="3145"/>
                </a:cubicBezTo>
                <a:lnTo>
                  <a:pt y="15652" x="3073"/>
                </a:lnTo>
                <a:cubicBezTo>
                  <a:pt y="15616" x="3053"/>
                  <a:pt y="15580" x="3032"/>
                  <a:pt y="15544" x="3012"/>
                </a:cubicBezTo>
                <a:cubicBezTo>
                  <a:pt y="15505" x="2991"/>
                  <a:pt y="15466" x="2969"/>
                  <a:pt y="15427" x="2948"/>
                </a:cubicBezTo>
                <a:cubicBezTo>
                  <a:pt y="15385" x="2926"/>
                  <a:pt y="15342" x="2905"/>
                  <a:pt y="15300" x="2883"/>
                </a:cubicBezTo>
                <a:cubicBezTo>
                  <a:pt y="15254" x="2863"/>
                  <a:pt y="15209" x="2842"/>
                  <a:pt y="15163" x="2822"/>
                </a:cubicBezTo>
                <a:cubicBezTo>
                  <a:pt y="15114" x="2803"/>
                  <a:pt y="15065" x="2783"/>
                  <a:pt y="15016" x="2764"/>
                </a:cubicBezTo>
                <a:lnTo>
                  <a:pt y="14869" x="2710"/>
                </a:lnTo>
                <a:cubicBezTo>
                  <a:pt y="14817" x="2693"/>
                  <a:pt y="14765" x="2677"/>
                  <a:pt y="14713" x="2660"/>
                </a:cubicBezTo>
                <a:cubicBezTo>
                  <a:pt y="14657" x="2644"/>
                  <a:pt y="14602" x="2629"/>
                  <a:pt y="14546" x="2613"/>
                </a:cubicBezTo>
                <a:cubicBezTo>
                  <a:pt y="14491" x="2596"/>
                  <a:pt y="14435" x="2580"/>
                  <a:pt y="14380" x="2563"/>
                </a:cubicBezTo>
                <a:cubicBezTo>
                  <a:pt y="14321" x="2550"/>
                  <a:pt y="14263" x="2536"/>
                  <a:pt y="14204" x="2523"/>
                </a:cubicBezTo>
                <a:cubicBezTo>
                  <a:pt y="14139" x="2510"/>
                  <a:pt y="14073" x="2497"/>
                  <a:pt y="14008" x="2484"/>
                </a:cubicBezTo>
                <a:cubicBezTo>
                  <a:pt y="13943" x="2472"/>
                  <a:pt y="13877" x="2460"/>
                  <a:pt y="13812" x="2448"/>
                </a:cubicBezTo>
                <a:cubicBezTo>
                  <a:pt y="13750" x="2436"/>
                  <a:pt y="13689" x="2424"/>
                  <a:pt y="13627" x="2412"/>
                </a:cubicBezTo>
                <a:cubicBezTo>
                  <a:pt y="13562" x="2402"/>
                  <a:pt y="13496" x="2393"/>
                  <a:pt y="13431" x="2383"/>
                </a:cubicBezTo>
                <a:cubicBezTo>
                  <a:pt y="13362" x="2375"/>
                  <a:pt y="13294" x="2366"/>
                  <a:pt y="13225" x="2358"/>
                </a:cubicBezTo>
                <a:cubicBezTo>
                  <a:pt y="13157" x="2351"/>
                  <a:pt y="13088" x="2343"/>
                  <a:pt y="13020" x="2336"/>
                </a:cubicBezTo>
                <a:lnTo>
                  <a:pt y="12795" x="2318"/>
                </a:lnTo>
                <a:cubicBezTo>
                  <a:pt y="12726" x="2312"/>
                  <a:pt y="12658" x="2307"/>
                  <a:pt y="12589" x="2301"/>
                </a:cubicBezTo>
                <a:cubicBezTo>
                  <a:pt y="12514" x="2298"/>
                  <a:pt y="12439" x="2296"/>
                  <a:pt y="12364" x="2293"/>
                </a:cubicBezTo>
                <a:lnTo>
                  <a:pt y="12139" x="2290"/>
                </a:lnTo>
                <a:cubicBezTo>
                  <a:pt y="12058" x="2288"/>
                  <a:pt y="11976" x="2285"/>
                  <a:pt y="11895" x="2283"/>
                </a:cubicBezTo>
                <a:lnTo>
                  <a:pt y="11895" x="2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2" id="42"/>
          <p:cNvSpPr/>
          <p:nvPr/>
        </p:nvSpPr>
        <p:spPr>
          <a:xfrm>
            <a:off y="5334000" x="2497136"/>
            <a:ext cy="2079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3" id="43"/>
          <p:cNvSpPr/>
          <p:nvPr/>
        </p:nvSpPr>
        <p:spPr>
          <a:xfrm>
            <a:off y="5334000" x="4995862"/>
            <a:ext cy="207900" cx="19652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4" id="44"/>
          <p:cNvSpPr/>
          <p:nvPr/>
        </p:nvSpPr>
        <p:spPr>
          <a:xfrm>
            <a:off y="5334000" x="7010400"/>
            <a:ext cy="207900" cx="2133599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5875078" x="1020958"/>
            <a:ext cy="692700" cx="7813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1pPr>
            <a:lvl2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2pPr>
            <a:lvl3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3pPr>
            <a:lvl4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4pPr>
            <a:lvl5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5pPr>
            <a:lvl6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6pPr>
            <a:lvl7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7pPr>
            <a:lvl8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8pPr>
            <a:lvl9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/>
          <p:nvPr/>
        </p:nvSpPr>
        <p:spPr>
          <a:xfrm>
            <a:off y="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8" id="48"/>
          <p:cNvSpPr/>
          <p:nvPr/>
        </p:nvSpPr>
        <p:spPr>
          <a:xfrm>
            <a:off y="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9" id="49"/>
          <p:cNvSpPr/>
          <p:nvPr/>
        </p:nvSpPr>
        <p:spPr>
          <a:xfrm>
            <a:off y="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0" id="50"/>
          <p:cNvSpPr/>
          <p:nvPr/>
        </p:nvSpPr>
        <p:spPr>
          <a:xfrm>
            <a:off y="0" x="0"/>
            <a:ext cy="207900" cx="23463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1" id="51"/>
          <p:cNvSpPr/>
          <p:nvPr/>
        </p:nvSpPr>
        <p:spPr>
          <a:xfrm>
            <a:off y="6650036" x="0"/>
            <a:ext cy="2079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2" id="52"/>
          <p:cNvSpPr/>
          <p:nvPr/>
        </p:nvSpPr>
        <p:spPr>
          <a:xfrm>
            <a:off y="6650036" x="2498725"/>
            <a:ext cy="207900" cx="1965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3" id="53"/>
          <p:cNvSpPr/>
          <p:nvPr/>
        </p:nvSpPr>
        <p:spPr>
          <a:xfrm>
            <a:off y="6650036" x="4513262"/>
            <a:ext cy="207900" cx="4630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57" id="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8" id="5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9" id="5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2" id="6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66" id="6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1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3.xml"/></Relationships>
</file>

<file path=ppt/slideMasters/_rels/slideMaster3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14.xml"/><Relationship Type="http://schemas.openxmlformats.org/officeDocument/2006/relationships/slideLayout" Id="rId1" Target="../slideLayouts/slideLayout13.xml"/><Relationship Type="http://schemas.openxmlformats.org/officeDocument/2006/relationships/slideLayout" Id="rId4" Target="../slideLayouts/slideLayout16.xml"/><Relationship Type="http://schemas.openxmlformats.org/officeDocument/2006/relationships/slideLayout" Id="rId3" Target="../slideLayouts/slideLayout15.xml"/><Relationship Type="http://schemas.openxmlformats.org/officeDocument/2006/relationships/slideLayout" Id="rId6" Target="../slideLayouts/slideLayout18.xml"/><Relationship Type="http://schemas.openxmlformats.org/officeDocument/2006/relationships/slideLayout" Id="rId5" Target="../slideLayouts/slideLayout17.xml"/><Relationship Type="http://schemas.openxmlformats.org/officeDocument/2006/relationships/theme" Id="rId7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r="50%" l="50%" b="50%" t="50%"/>
          </a:path>
          <a:tileRect/>
        </a:gradFill>
      </p:bgPr>
    </p:bg>
    <p:spTree>
      <p:nvGrpSpPr>
        <p:cNvPr name="Shape 54" id="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5" id="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56" id="5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rgbClr val="000000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rgbClr val="000000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rgbClr val="000000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74" id="74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2.jpg"/><Relationship Type="http://schemas.openxmlformats.org/officeDocument/2006/relationships/image" Id="rId3" Target="../media/image05.jpg"/><Relationship Type="http://schemas.openxmlformats.org/officeDocument/2006/relationships/image" Id="rId5" Target="../media/image11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15.png"/><Relationship Type="http://schemas.openxmlformats.org/officeDocument/2006/relationships/image" Id="rId3" Target="../media/image14.pn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3.jp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0.jp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7.pn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8.pn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2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6.pn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1.pn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30.png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8.pn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2.png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2.xml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0.jpg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2.xml"/></Relationships>
</file>

<file path=ppt/slides/_rels/slide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8.xml"/><Relationship Type="http://schemas.openxmlformats.org/officeDocument/2006/relationships/slideLayout" Id="rId1" Target="../slideLayouts/slideLayout2.xml"/></Relationships>
</file>

<file path=ppt/slides/_rels/slide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9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jpg"/></Relationships>
</file>

<file path=ppt/slides/_rels/slide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31.png"/></Relationships>
</file>

<file path=ppt/slides/_rels/slide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3.png"/></Relationships>
</file>

<file path=ppt/slides/_rels/slide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5.png"/></Relationships>
</file>

<file path=ppt/slides/_rels/slide3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9.png"/></Relationships>
</file>

<file path=ppt/slides/_rels/slide3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4.xml"/><Relationship Type="http://schemas.openxmlformats.org/officeDocument/2006/relationships/slideLayout" Id="rId1" Target="../slideLayouts/slideLayout2.xml"/></Relationships>
</file>

<file path=ppt/slides/_rels/slide3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5.xml"/><Relationship Type="http://schemas.openxmlformats.org/officeDocument/2006/relationships/slideLayout" Id="rId1" Target="../slideLayouts/slideLayout2.xml"/></Relationships>
</file>

<file path=ppt/slides/_rels/slide3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6.xml"/><Relationship Type="http://schemas.openxmlformats.org/officeDocument/2006/relationships/slideLayout" Id="rId1" Target="../slideLayouts/slideLayout2.xml"/></Relationships>
</file>

<file path=ppt/slides/_rels/slide3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4.gif"/></Relationships>
</file>

<file path=ppt/slides/_rels/slide3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8.xml"/><Relationship Type="http://schemas.openxmlformats.org/officeDocument/2006/relationships/slideLayout" Id="rId1" Target="../slideLayouts/slideLayout2.xml"/></Relationships>
</file>

<file path=ppt/slides/_rels/slide3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6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1.xml"/></Relationships>
</file>

<file path=ppt/slides/_rels/slide4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0.xml"/><Relationship Type="http://schemas.openxmlformats.org/officeDocument/2006/relationships/slideLayout" Id="rId1" Target="../slideLayouts/slideLayout2.xml"/></Relationships>
</file>

<file path=ppt/slides/_rels/slide4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1.xml"/><Relationship Type="http://schemas.openxmlformats.org/officeDocument/2006/relationships/slideLayout" Id="rId1" Target="../slideLayouts/slideLayout2.xml"/></Relationships>
</file>

<file path=ppt/slides/_rels/slide4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2.xml"/><Relationship Type="http://schemas.openxmlformats.org/officeDocument/2006/relationships/slideLayout" Id="rId1" Target="../slideLayouts/slideLayout2.xml"/></Relationships>
</file>

<file path=ppt/slides/_rels/slide4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3.xml"/><Relationship Type="http://schemas.openxmlformats.org/officeDocument/2006/relationships/slideLayout" Id="rId1" Target="../slideLayouts/slideLayout2.xml"/></Relationships>
</file>

<file path=ppt/slides/_rels/slide4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4.xml"/><Relationship Type="http://schemas.openxmlformats.org/officeDocument/2006/relationships/slideLayout" Id="rId1" Target="../slideLayouts/slideLayout2.xml"/></Relationships>
</file>

<file path=ppt/slides/_rels/slide4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5.xml"/><Relationship Type="http://schemas.openxmlformats.org/officeDocument/2006/relationships/slideLayout" Id="rId1" Target="../slideLayouts/slideLayout2.xml"/></Relationships>
</file>

<file path=ppt/slides/_rels/slide4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6.xml"/><Relationship Type="http://schemas.openxmlformats.org/officeDocument/2006/relationships/slideLayout" Id="rId1" Target="../slideLayouts/slideLayout2.xml"/></Relationships>
</file>

<file path=ppt/slides/_rels/slide4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7.xml"/><Relationship Type="http://schemas.openxmlformats.org/officeDocument/2006/relationships/slideLayout" Id="rId1" Target="../slideLayouts/slideLayout2.xml"/><Relationship Type="http://schemas.openxmlformats.org/officeDocument/2006/relationships/hyperlink" Id="rId10" TargetMode="External" Target="http://www.unbc.ca/nlui/wildlife_diseases_bc/plague_cycles.gif"/><Relationship Type="http://schemas.openxmlformats.org/officeDocument/2006/relationships/hyperlink" Id="rId4" TargetMode="External" Target="http://www.rcsb.org/pdb/education_discussion/molecule_of_the_month/images/83_1m1j-1fzc.jpg"/><Relationship Type="http://schemas.openxmlformats.org/officeDocument/2006/relationships/hyperlink" Id="rId11" TargetMode="External" Target="http://images.nationalgeographic.com/wpf/media-live/photos/000/094/cache/human-host_9446_600x450.jpg"/><Relationship Type="http://schemas.openxmlformats.org/officeDocument/2006/relationships/hyperlink" Id="rId3" TargetMode="External" Target="http://www.rcsb.org/pdb/explore/explore.do?structureId=2x55"/><Relationship Type="http://schemas.openxmlformats.org/officeDocument/2006/relationships/hyperlink" Id="rId9" TargetMode="External" Target="http://upload.wikimedia.org/wikipedia/commons/thumb/0/0a/Acral_necrosis_due_to_bubonic_plague.jpg/220px-Acral_necrosis_due_to_bubonic_plague.jpg"/><Relationship Type="http://schemas.openxmlformats.org/officeDocument/2006/relationships/hyperlink" Id="rId6" TargetMode="External" Target="http://www.onlinemedicinetips.com/images/Where-Did-The-Black-Plague-Originate.jpg"/><Relationship Type="http://schemas.openxmlformats.org/officeDocument/2006/relationships/hyperlink" Id="rId5" TargetMode="External" Target="http://content.edgar-online.com/edgar_conv_img/2008/03/07/0001193125-08-050184_G73520EXAS23GBGD.JPG"/><Relationship Type="http://schemas.openxmlformats.org/officeDocument/2006/relationships/hyperlink" Id="rId8" TargetMode="External" Target="http://0.tqn.com/d/rarediseases/1/0/Z/7/ptarmg.jpg"/><Relationship Type="http://schemas.openxmlformats.org/officeDocument/2006/relationships/hyperlink" Id="rId7" TargetMode="External" Target="http://hardinmd.lib.uiowa.edu/pictures22/cdc/PHIL_4139_lores.jpg"/></Relationships>
</file>

<file path=ppt/slides/_rels/slide4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8.xml"/><Relationship Type="http://schemas.openxmlformats.org/officeDocument/2006/relationships/slideLayout" Id="rId1" Target="../slideLayouts/slideLayout2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0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27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7.jpg"/><Relationship Type="http://schemas.openxmlformats.org/officeDocument/2006/relationships/image" Id="rId3" Target="../media/image01.jpg"/><Relationship Type="http://schemas.openxmlformats.org/officeDocument/2006/relationships/image" Id="rId6" Target="../media/image04.jpg"/><Relationship Type="http://schemas.openxmlformats.org/officeDocument/2006/relationships/image" Id="rId5" Target="../media/image06.jp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 txBox="1"/>
          <p:nvPr>
            <p:ph type="ctrTitle"/>
          </p:nvPr>
        </p:nvSpPr>
        <p:spPr>
          <a:xfrm>
            <a:off y="2916233" x="2220060"/>
            <a:ext cy="1650599" cx="47100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Bubonic Plague-SMART</a:t>
            </a:r>
          </a:p>
        </p:txBody>
      </p:sp>
      <p:sp>
        <p:nvSpPr>
          <p:cNvPr name="Shape 92" id="92"/>
          <p:cNvSpPr txBox="1"/>
          <p:nvPr>
            <p:ph type="subTitle" idx="1"/>
          </p:nvPr>
        </p:nvSpPr>
        <p:spPr>
          <a:xfrm>
            <a:off y="4974907" x="2220060"/>
            <a:ext cy="884999" cx="47100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Ramsey Beilke, Jonathon Wenzel, Hailey Nuthals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MSOE, Dr. Colton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4" id="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5" id="145"/>
          <p:cNvSpPr txBox="1"/>
          <p:nvPr>
            <p:ph type="title"/>
          </p:nvPr>
        </p:nvSpPr>
        <p:spPr>
          <a:xfrm>
            <a:off y="2614812" x="457199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Bacteria Up Close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9" id="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0" id="150"/>
          <p:cNvSpPr/>
          <p:nvPr/>
        </p:nvSpPr>
        <p:spPr>
          <a:xfrm>
            <a:off y="1723625" x="726874"/>
            <a:ext cy="4988125" cx="4988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51" id="151"/>
          <p:cNvSpPr/>
          <p:nvPr/>
        </p:nvSpPr>
        <p:spPr>
          <a:xfrm>
            <a:off y="1571911" x="5715000"/>
            <a:ext cy="2447616" cx="34557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52" id="152"/>
          <p:cNvSpPr/>
          <p:nvPr/>
        </p:nvSpPr>
        <p:spPr>
          <a:xfrm>
            <a:off y="3717640" x="5869287"/>
            <a:ext cy="3140359" cx="314721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6" id="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7" id="15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Gram Negative Bacteria</a:t>
            </a:r>
          </a:p>
        </p:txBody>
      </p:sp>
      <p:sp>
        <p:nvSpPr>
          <p:cNvPr name="Shape 158" id="158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Gram Negative-multiple layers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Mainly affects lipopolysaccharide layer(LPS)</a:t>
            </a:r>
          </a:p>
          <a:p>
            <a:pPr indent="-381000" marL="91440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Swelling</a:t>
            </a:r>
          </a:p>
        </p:txBody>
      </p:sp>
      <p:sp>
        <p:nvSpPr>
          <p:cNvPr name="Shape 159" id="159"/>
          <p:cNvSpPr/>
          <p:nvPr/>
        </p:nvSpPr>
        <p:spPr>
          <a:xfrm>
            <a:off y="3182977" x="5892933"/>
            <a:ext cy="3474386" cx="27938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60" id="160"/>
          <p:cNvSpPr/>
          <p:nvPr/>
        </p:nvSpPr>
        <p:spPr>
          <a:xfrm>
            <a:off y="4007648" x="1072600"/>
            <a:ext cy="2649715" cx="529110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4" id="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" id="16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Clotting Process</a:t>
            </a:r>
          </a:p>
        </p:txBody>
      </p:sp>
      <p:sp>
        <p:nvSpPr>
          <p:cNvPr name="Shape 166" id="166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The body uses clotting to isolate bacteria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White blood cells can then destroy bacteria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Clotting uses fibrin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Activated by Thrombin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0" id="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1" id="171"/>
          <p:cNvSpPr/>
          <p:nvPr/>
        </p:nvSpPr>
        <p:spPr>
          <a:xfrm>
            <a:off y="1802851" x="1506064"/>
            <a:ext cy="4787415" cx="61318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5" id="1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6" id="176"/>
          <p:cNvSpPr/>
          <p:nvPr/>
        </p:nvSpPr>
        <p:spPr>
          <a:xfrm rot="5401871">
            <a:off y="135087" x="2625733"/>
            <a:ext cy="7604518" cx="40790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77" id="177"/>
          <p:cNvSpPr txBox="1"/>
          <p:nvPr/>
        </p:nvSpPr>
        <p:spPr>
          <a:xfrm>
            <a:off y="317500" x="301625"/>
            <a:ext cy="1079400" cx="84930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78" id="178"/>
          <p:cNvSpPr txBox="1"/>
          <p:nvPr/>
        </p:nvSpPr>
        <p:spPr>
          <a:xfrm>
            <a:off y="285750" x="301625"/>
            <a:ext cy="1095299" cx="85725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 algn="ctr">
              <a:buNone/>
            </a:pPr>
            <a:r>
              <a:rPr lang="en" sz="3600" b="1"/>
              <a:t>Fibrin/Fibrinogen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2" id="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3" id="183"/>
          <p:cNvSpPr/>
          <p:nvPr/>
        </p:nvSpPr>
        <p:spPr>
          <a:xfrm>
            <a:off y="1810331" x="2142691"/>
            <a:ext cy="4851451" cx="48586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7" id="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8" id="18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Crystallographic Action</a:t>
            </a:r>
          </a:p>
        </p:txBody>
      </p:sp>
      <p:sp>
        <p:nvSpPr>
          <p:cNvPr name="Shape 189" id="189"/>
          <p:cNvSpPr/>
          <p:nvPr/>
        </p:nvSpPr>
        <p:spPr>
          <a:xfrm>
            <a:off y="1923200" x="869751"/>
            <a:ext cy="3477858" cx="78021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3" id="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4" id="19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Protein Data Bank</a:t>
            </a:r>
          </a:p>
        </p:txBody>
      </p:sp>
      <p:sp>
        <p:nvSpPr>
          <p:cNvPr name="Shape 195" id="195"/>
          <p:cNvSpPr/>
          <p:nvPr/>
        </p:nvSpPr>
        <p:spPr>
          <a:xfrm>
            <a:off y="1688487" x="1516787"/>
            <a:ext cy="4872268" cx="6110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Jmol</a:t>
            </a:r>
          </a:p>
        </p:txBody>
      </p:sp>
      <p:sp>
        <p:nvSpPr>
          <p:cNvPr name="Shape 201" id="20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Java program to edit and view molecular models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Used to help understand molecules and proteins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Able to shape model for use in helping others understand it as well</a:t>
            </a:r>
          </a:p>
        </p:txBody>
      </p:sp>
      <p:sp>
        <p:nvSpPr>
          <p:cNvPr name="Shape 202" id="202"/>
          <p:cNvSpPr/>
          <p:nvPr/>
        </p:nvSpPr>
        <p:spPr>
          <a:xfrm>
            <a:off y="445425" x="3390900"/>
            <a:ext cy="1200150" cx="2362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SMART Team</a:t>
            </a:r>
          </a:p>
        </p:txBody>
      </p:sp>
      <p:sp>
        <p:nvSpPr>
          <p:cNvPr name="Shape 98" id="98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SMART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 b="1"/>
              <a:t>S</a:t>
            </a:r>
            <a:r>
              <a:rPr lang="en"/>
              <a:t>tudents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 b="1"/>
              <a:t>M</a:t>
            </a:r>
            <a:r>
              <a:rPr lang="en"/>
              <a:t>odeling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 b="1"/>
              <a:t>A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 b="1"/>
              <a:t>R</a:t>
            </a:r>
            <a:r>
              <a:rPr lang="en"/>
              <a:t>esearch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 b="1"/>
              <a:t>T</a:t>
            </a:r>
            <a:r>
              <a:rPr lang="en"/>
              <a:t>opic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Goals-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Understanding of the molecular world through the application of science in analyzing facts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Modeling proteins to gain further information on their </a:t>
            </a:r>
            <a:r>
              <a:rPr lang="en" u="sng"/>
              <a:t>structural functions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6" id="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7" id="20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2x55.pdb</a:t>
            </a:r>
          </a:p>
        </p:txBody>
      </p:sp>
      <p:sp>
        <p:nvSpPr>
          <p:cNvPr name="Shape 208" id="208"/>
          <p:cNvSpPr/>
          <p:nvPr/>
        </p:nvSpPr>
        <p:spPr>
          <a:xfrm>
            <a:off y="1824316" x="2255257"/>
            <a:ext cy="4635534" cx="46334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2" id="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3" id="213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PLA Protein</a:t>
            </a:r>
          </a:p>
        </p:txBody>
      </p:sp>
      <p:sp>
        <p:nvSpPr>
          <p:cNvPr name="Shape 214" id="214"/>
          <p:cNvSpPr/>
          <p:nvPr/>
        </p:nvSpPr>
        <p:spPr>
          <a:xfrm>
            <a:off y="1663050" x="1295177"/>
            <a:ext cy="4734723" cx="69121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8" id="2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9" id="21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PLA's Active Site</a:t>
            </a:r>
          </a:p>
        </p:txBody>
      </p:sp>
      <p:sp>
        <p:nvSpPr>
          <p:cNvPr name="Shape 220" id="220"/>
          <p:cNvSpPr/>
          <p:nvPr/>
        </p:nvSpPr>
        <p:spPr>
          <a:xfrm>
            <a:off y="1881959" x="1538929"/>
            <a:ext cy="4582909" cx="67496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4" id="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5" id="225"/>
          <p:cNvSpPr/>
          <p:nvPr/>
        </p:nvSpPr>
        <p:spPr>
          <a:xfrm>
            <a:off y="1674100" x="2305050"/>
            <a:ext cy="5048250" cx="45339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9" id="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0" id="23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PLA Yersinia Pestis's Cleaver</a:t>
            </a:r>
          </a:p>
        </p:txBody>
      </p:sp>
      <p:sp>
        <p:nvSpPr>
          <p:cNvPr name="Shape 231" id="231"/>
          <p:cNvSpPr txBox="1"/>
          <p:nvPr>
            <p:ph type="body" idx="1"/>
          </p:nvPr>
        </p:nvSpPr>
        <p:spPr>
          <a:xfrm>
            <a:off y="4790625" x="8408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Hydrophilic part of protein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"Cleaver" is an electrically excited water molecule</a:t>
            </a:r>
          </a:p>
        </p:txBody>
      </p:sp>
      <p:sp>
        <p:nvSpPr>
          <p:cNvPr name="Shape 232" id="232"/>
          <p:cNvSpPr/>
          <p:nvPr/>
        </p:nvSpPr>
        <p:spPr>
          <a:xfrm>
            <a:off y="1655987" x="1006175"/>
            <a:ext cy="2606449" cx="752934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6" id="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7" id="237"/>
          <p:cNvSpPr txBox="1"/>
          <p:nvPr>
            <p:ph type="title"/>
          </p:nvPr>
        </p:nvSpPr>
        <p:spPr>
          <a:xfrm>
            <a:off y="2591950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PLA- Antiplasmin's Worst Nightmare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1" id="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2" id="24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Alpha 2-Antiplasmin</a:t>
            </a:r>
          </a:p>
        </p:txBody>
      </p:sp>
      <p:sp>
        <p:nvSpPr>
          <p:cNvPr name="Shape 243" id="243"/>
          <p:cNvSpPr/>
          <p:nvPr/>
        </p:nvSpPr>
        <p:spPr>
          <a:xfrm>
            <a:off y="1715844" x="2919987"/>
            <a:ext cy="4841117" cx="35217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7" id="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8" id="24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How Antiplasmin Works</a:t>
            </a:r>
          </a:p>
        </p:txBody>
      </p:sp>
      <p:sp>
        <p:nvSpPr>
          <p:cNvPr name="Shape 249" id="249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Antiplasmin inhibits plasmin, recycles it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The arm of antiplasmin "baits" plasmin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Attaches to plasmin and pulls it out of shape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b="1"/>
              <a:t>Antiplasmin is used to maintain healthy levels of plasmin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3" id="2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4" id="25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Why Antiplasmin Is Relevant</a:t>
            </a:r>
          </a:p>
        </p:txBody>
      </p:sp>
      <p:sp>
        <p:nvSpPr>
          <p:cNvPr name="Shape 255" id="255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Flea </a:t>
            </a:r>
            <a:r>
              <a:rPr lang="en" b="1" u="sng"/>
              <a:t>bites</a:t>
            </a:r>
            <a:r>
              <a:rPr lang="en" b="1"/>
              <a:t> transfer Y. pestis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The open bite can be sealed by clots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Fibrin clots provide almost impenetrable barrier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b="1"/>
              <a:t>Antiplasmin works to keep fibrin intact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9" id="2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0" id="260"/>
          <p:cNvSpPr/>
          <p:nvPr/>
        </p:nvSpPr>
        <p:spPr>
          <a:xfrm>
            <a:off y="1678484" x="846941"/>
            <a:ext cy="4852750" cx="74501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/>
          <p:nvPr/>
        </p:nvSpPr>
        <p:spPr>
          <a:xfrm>
            <a:off y="1696578" x="2179493"/>
            <a:ext cy="4744466" cx="47850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4" id="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5" id="26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Plasminogen/Plasmin</a:t>
            </a:r>
          </a:p>
        </p:txBody>
      </p:sp>
      <p:sp>
        <p:nvSpPr>
          <p:cNvPr name="Shape 266" id="266"/>
          <p:cNvSpPr/>
          <p:nvPr/>
        </p:nvSpPr>
        <p:spPr>
          <a:xfrm>
            <a:off y="1925667" x="750001"/>
            <a:ext cy="3988158" cx="80416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0" id="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1" id="271"/>
          <p:cNvSpPr/>
          <p:nvPr/>
        </p:nvSpPr>
        <p:spPr>
          <a:xfrm>
            <a:off y="1758029" x="1774154"/>
            <a:ext cy="4778890" cx="55956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75" id="2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76" id="276"/>
          <p:cNvSpPr/>
          <p:nvPr/>
        </p:nvSpPr>
        <p:spPr>
          <a:xfrm>
            <a:off y="1761277" x="1179198"/>
            <a:ext cy="4645917" cx="67856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80" id="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1" id="281"/>
          <p:cNvSpPr/>
          <p:nvPr/>
        </p:nvSpPr>
        <p:spPr>
          <a:xfrm>
            <a:off y="1727030" x="1262499"/>
            <a:ext cy="4941570" cx="661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85" id="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86" id="286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PLA's Purpose</a:t>
            </a:r>
          </a:p>
        </p:txBody>
      </p:sp>
      <p:sp>
        <p:nvSpPr>
          <p:cNvPr name="Shape 287" id="28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 "cleaver" has 2 functions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Cleaving the active arm in antiplasmin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Cleaving the bond site in plasminogen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 combination provides for increased amounts of plasmin in the blood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91" id="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2" id="29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Y. pestis and Plasmin</a:t>
            </a:r>
          </a:p>
        </p:txBody>
      </p:sp>
      <p:sp>
        <p:nvSpPr>
          <p:cNvPr name="Shape 293" id="293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Increased plasmin leads to less fibrin and thus fewer clots 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With no blood clots there is nothing to stop Y. pestis from entering the body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can then spread unrestrained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97" id="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8" id="29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Location, Location, Location</a:t>
            </a:r>
          </a:p>
        </p:txBody>
      </p:sp>
      <p:sp>
        <p:nvSpPr>
          <p:cNvPr name="Shape 299" id="299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Bubonic Plague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Lymphatic System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 Pneumonic Plague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Respiratory System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Septicemic Plague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Blood Stream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Death within 2-4 days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03" id="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4" id="304"/>
          <p:cNvSpPr/>
          <p:nvPr/>
        </p:nvSpPr>
        <p:spPr>
          <a:xfrm>
            <a:off y="1688562" x="1095443"/>
            <a:ext cy="4846500" cx="69531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08" id="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09" id="30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How It Kills</a:t>
            </a:r>
          </a:p>
        </p:txBody>
      </p:sp>
      <p:sp>
        <p:nvSpPr>
          <p:cNvPr name="Shape 310" id="310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Inability to clot leads to inability to restrain it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Body can not isolate bacteria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Bubonic form causes Lymphadenopathy</a:t>
            </a:r>
          </a:p>
          <a:p>
            <a:pPr indent="-419100" marR="0" algn="l" marL="914400" rt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/>
              <a:t>Swollen lymph nodes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Septicemic form causes Disseminated intravascular coagulation(DIC)</a:t>
            </a:r>
          </a:p>
          <a:p>
            <a:pPr indent="-228600" marR="0" algn="l" marL="914400" rtl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clots causes internal bleeding, destroys vital organs, fatal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14" id="3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15" id="315"/>
          <p:cNvSpPr/>
          <p:nvPr/>
        </p:nvSpPr>
        <p:spPr>
          <a:xfrm>
            <a:off y="1764946" x="1333352"/>
            <a:ext cy="4856036" cx="64772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7" id="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8" id="108"/>
          <p:cNvSpPr txBox="1"/>
          <p:nvPr>
            <p:ph type="ctrTitle"/>
          </p:nvPr>
        </p:nvSpPr>
        <p:spPr>
          <a:xfrm>
            <a:off y="2916233" x="2220060"/>
            <a:ext cy="1650599" cx="47100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 PLA Protein and Bubonic Plague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19" id="3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0" id="32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Sepsis</a:t>
            </a:r>
          </a:p>
        </p:txBody>
      </p:sp>
      <p:sp>
        <p:nvSpPr>
          <p:cNvPr name="Shape 321" id="32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Unrestrained spreading results in lots of bacteria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Causes Sepsis, body-wide inflamation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Also known as blood poisoning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25" id="3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6" id="326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A More Detailed Look</a:t>
            </a:r>
          </a:p>
        </p:txBody>
      </p:sp>
      <p:sp>
        <p:nvSpPr>
          <p:cNvPr name="Shape 327" id="32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Y. pestis produces F1 and V antigens to prevent Phagocytosis(absorbing into cell)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Resides in white blood cells as well as lymph nodes to "hide" from neutrophils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1" id="3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2" id="33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Possible Immunity</a:t>
            </a:r>
          </a:p>
        </p:txBody>
      </p:sp>
      <p:sp>
        <p:nvSpPr>
          <p:cNvPr name="Shape 333" id="333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Vaccines to target F1 and V antigens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Allows white blood cells to target Y. pestis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Many new strains have altered antigens and are drug resistant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37" id="3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38" id="338"/>
          <p:cNvSpPr txBox="1"/>
          <p:nvPr>
            <p:ph type="title"/>
          </p:nvPr>
        </p:nvSpPr>
        <p:spPr>
          <a:xfrm>
            <a:off y="2651675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Significance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42" id="3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3" id="343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Impact Of Plague</a:t>
            </a:r>
          </a:p>
        </p:txBody>
      </p:sp>
      <p:sp>
        <p:nvSpPr>
          <p:cNvPr name="Shape 344" id="344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 plague can spread quickly and without immediate treatment can be deadly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Possible mutations could allow plague to resist antibiotics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Without knowledge of how the plague works, a second, more dangerous epidemic is likely 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48" id="3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9" id="34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Biological Warfare</a:t>
            </a:r>
          </a:p>
        </p:txBody>
      </p:sp>
      <p:sp>
        <p:nvSpPr>
          <p:cNvPr name="Shape 350" id="350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Earliest form of biological warfare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Easy terrorism weapon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Causes an almost immediate epidemic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Drug resistance could make it deadly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54" id="3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55" id="355"/>
          <p:cNvSpPr txBox="1"/>
          <p:nvPr>
            <p:ph type="title"/>
          </p:nvPr>
        </p:nvSpPr>
        <p:spPr>
          <a:xfrm>
            <a:off y="350487" x="522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Practical Applications</a:t>
            </a:r>
          </a:p>
        </p:txBody>
      </p:sp>
      <p:sp>
        <p:nvSpPr>
          <p:cNvPr name="Shape 356" id="356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This cleaving reaction could be potentially used in many ways: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Cleaning oil spills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Better soaps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Easier breakdown of trash/waste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Possibility of reforming proteins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Cancer treatment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New medicine, molecules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60" id="3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1" id="361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Bibliography</a:t>
            </a:r>
          </a:p>
        </p:txBody>
      </p:sp>
      <p:sp>
        <p:nvSpPr>
          <p:cNvPr name="Shape 362" id="362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2857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900"/>
              <a:t>Goodsell, David. "Serpins." RCSB PDB-101. RCSB-PDB, 1 May 2004. Web. 02 Apr. 2012. 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12. &lt;http://en.wikipedia.org/wiki/Tissue_plasminogen_activator&gt;.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3"/>
              </a:rPr>
              <a:t>http://www.rcsb.org/pdb/explore/explore.do?structureId=2x55</a:t>
            </a:r>
            <a:r>
              <a:rPr lang="en" sz="900"/>
              <a:t>&lt;http://www.rcsb.org/pdb/101/motm.do?momID=53&gt;.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"The Black Death: Bubonic Plague." Middle Ages. WideOpenDoors.net. Web. 01 May 2012. &lt;http://www.themiddleages.net/plague.html&gt;.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"Bubonic Plague." About.com Rare Diseases. Web. 02 May 2012. &lt;http://rarediseases.about.com/cs/bubonicplague/a/111602.htm&gt;.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"Oregon Public Broadcasting." Rare Case Of Bubonic Plague Shows Up In Lake County Â· OPB News. Web. 02 May 2012. &lt;http://news.opb.org/article/rare-case-bubonic-plague-shows-lake-county/&gt;.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"Man Diagnosed with Bubonic Plague in America's First Case of the 'Black Death' This Year."Mail Online. Web. 02 May 2012. &lt;http://www.dailymail.co.uk/news/article-1385127/Man-diagnosed-bubonic-plague-Americas-case-year.html&gt;.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"Fibrin." RCSB PDB-101. Web. 05 May 2012. &lt;http://www.rcsb.org/pdb/101/motm.do?momID=83&gt;.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"Thrombin." RCSB PDB-101. Web. 05 May 2012. &lt;http://www.rcsb.org/pdb/101/motm.do?momID=25&gt;.</a:t>
            </a:r>
          </a:p>
          <a:p>
            <a:pPr indent="-292100" marL="457200" rtl="0" lvl="0"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/>
              <a:t>"Tissue Plasminogen Activator." Wikipedia. Wikimedia Foundation, 05 May 2012. Web. 05 May 20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4"/>
              </a:rPr>
              <a:t>http://www.rcsb.org/pdb/education_discussion/molecule_of_the_month/images/83_1m1j-1fzc.jpg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5"/>
              </a:rPr>
              <a:t>http://content.edgar-online.com/edgar_conv_img/2008/03/07/0001193125-08-050184_G73520EXAS23GBGD.JPG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6"/>
              </a:rPr>
              <a:t>http://www.onlinemedicinetips.com/images/Where-Did-The-Black-Plague-Originate.jpg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7"/>
              </a:rPr>
              <a:t>http://hardinmd.lib.uiowa.edu/pictures22/cdc/PHIL_4139_lores.jpg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8"/>
              </a:rPr>
              <a:t>http://0.tqn.com/d/rarediseases/1/0/Z/7/ptarmg.jpg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9"/>
              </a:rPr>
              <a:t>http://upload.wikimedia.org/wikipedia/commons/thumb/0/0a/Acral_necrosis_due_to_bubonic_plague.jpg/220px-Acral_necrosis_due_to_bubonic_plague.jpg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10"/>
              </a:rPr>
              <a:t>http://www.unbc.ca/nlui/wildlife_diseases_bc/plague_cycles.gif</a:t>
            </a:r>
          </a:p>
          <a:p>
            <a:pPr indent="-292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85185"/>
              <a:buFont typeface="Arial"/>
              <a:buChar char="•"/>
            </a:pPr>
            <a:r>
              <a:rPr lang="en" sz="900" u="sng">
                <a:hlinkClick r:id="rId11"/>
              </a:rPr>
              <a:t>http://images.nationalgeographic.com/wpf/media-live/photos/000/094/cache/human-host_9446_600x450.jpg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366" id="3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7" id="36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Acknowledgments </a:t>
            </a:r>
          </a:p>
        </p:txBody>
      </p:sp>
      <p:sp>
        <p:nvSpPr>
          <p:cNvPr name="Shape 368" id="368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Dr. Colton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MSOE SMART Team Program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MSOE Center For BioMolecular Modeling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Mr. Heeren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 txBox="1"/>
          <p:nvPr>
            <p:ph type="body" idx="1"/>
          </p:nvPr>
        </p:nvSpPr>
        <p:spPr>
          <a:xfrm>
            <a:off y="1600200" x="457200"/>
            <a:ext cy="23010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First occurrence Byzantine Empire, ~500 AD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25 million killed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Europe 1347, over one third of the population dead</a:t>
            </a:r>
          </a:p>
        </p:txBody>
      </p:sp>
      <p:sp>
        <p:nvSpPr>
          <p:cNvPr name="Shape 114" id="11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Plague of History</a:t>
            </a:r>
          </a:p>
        </p:txBody>
      </p:sp>
      <p:sp>
        <p:nvSpPr>
          <p:cNvPr name="Shape 115" id="115"/>
          <p:cNvSpPr/>
          <p:nvPr/>
        </p:nvSpPr>
        <p:spPr>
          <a:xfrm>
            <a:off y="3901200" x="2387845"/>
            <a:ext cy="2930826" cx="43683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name="Shape 119" id="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0" id="120"/>
          <p:cNvSpPr/>
          <p:nvPr/>
        </p:nvSpPr>
        <p:spPr>
          <a:xfrm>
            <a:off y="0" x="1550854"/>
            <a:ext cy="6857999" cx="60422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4" id="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5" id="12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Pictures Of The Plague</a:t>
            </a:r>
          </a:p>
        </p:txBody>
      </p:sp>
      <p:sp>
        <p:nvSpPr>
          <p:cNvPr name="Shape 126" id="126"/>
          <p:cNvSpPr/>
          <p:nvPr/>
        </p:nvSpPr>
        <p:spPr>
          <a:xfrm>
            <a:off y="1590987" x="668859"/>
            <a:ext cy="4692441" cx="345046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27" id="127"/>
          <p:cNvSpPr/>
          <p:nvPr/>
        </p:nvSpPr>
        <p:spPr>
          <a:xfrm>
            <a:off y="1590987" x="4119325"/>
            <a:ext cy="3080106" cx="46401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128" id="128"/>
          <p:cNvSpPr/>
          <p:nvPr/>
        </p:nvSpPr>
        <p:spPr>
          <a:xfrm>
            <a:off y="3336885" x="6783157"/>
            <a:ext cy="3190875" cx="2095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name="Shape 129" id="129"/>
          <p:cNvSpPr/>
          <p:nvPr/>
        </p:nvSpPr>
        <p:spPr>
          <a:xfrm>
            <a:off y="4497744" x="4122535"/>
            <a:ext cy="2158691" cx="271477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ctr">
              <a:buNone/>
            </a:pPr>
            <a:r>
              <a:rPr lang="en"/>
              <a:t>The Modern Plague</a:t>
            </a:r>
          </a:p>
        </p:txBody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The plague's true name is Yersinia pestis</a:t>
            </a:r>
          </a:p>
          <a:p>
            <a:r>
              <a:t/>
            </a:r>
          </a:p>
          <a:p>
            <a:pPr indent="-419100" marL="457200" rtl="0" lv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Only about 10-15 cases per year in America</a:t>
            </a:r>
          </a:p>
          <a:p>
            <a:r>
              <a:t/>
            </a:r>
          </a:p>
          <a:p>
            <a:pPr indent="-419100" marL="457200" rtl="0" lv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Roughly 1,000-3,000 cases worldwide 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9" id="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0" id="140"/>
          <p:cNvSpPr/>
          <p:nvPr/>
        </p:nvSpPr>
        <p:spPr>
          <a:xfrm>
            <a:off y="1723775" x="1116322"/>
            <a:ext cy="4980305" cx="69113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